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55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80" r:id="rId11"/>
    <p:sldId id="290" r:id="rId12"/>
    <p:sldId id="291" r:id="rId13"/>
    <p:sldId id="262" r:id="rId14"/>
    <p:sldId id="263" r:id="rId15"/>
    <p:sldId id="264" r:id="rId16"/>
    <p:sldId id="267" r:id="rId17"/>
    <p:sldId id="268" r:id="rId18"/>
    <p:sldId id="271" r:id="rId19"/>
    <p:sldId id="281" r:id="rId20"/>
    <p:sldId id="265" r:id="rId21"/>
    <p:sldId id="266" r:id="rId22"/>
    <p:sldId id="294" r:id="rId23"/>
    <p:sldId id="287" r:id="rId24"/>
    <p:sldId id="288" r:id="rId25"/>
    <p:sldId id="292" r:id="rId26"/>
    <p:sldId id="293" r:id="rId27"/>
    <p:sldId id="272" r:id="rId28"/>
    <p:sldId id="296" r:id="rId29"/>
    <p:sldId id="297" r:id="rId30"/>
    <p:sldId id="282" r:id="rId31"/>
    <p:sldId id="274" r:id="rId32"/>
    <p:sldId id="283" r:id="rId33"/>
    <p:sldId id="285" r:id="rId34"/>
    <p:sldId id="289" r:id="rId35"/>
    <p:sldId id="295" r:id="rId36"/>
    <p:sldId id="286" r:id="rId37"/>
    <p:sldId id="277" r:id="rId38"/>
    <p:sldId id="278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mori Oriella - Docente Ic Porlezza" initials="MO-DI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843" autoAdjust="0"/>
    <p:restoredTop sz="94660"/>
  </p:normalViewPr>
  <p:slideViewPr>
    <p:cSldViewPr snapToGrid="0">
      <p:cViewPr>
        <p:scale>
          <a:sx n="263" d="100"/>
          <a:sy n="263" d="100"/>
        </p:scale>
        <p:origin x="-13512" y="-59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29AEB-56ED-426B-9AA2-6E9B74CEC594}" type="datetimeFigureOut">
              <a:rPr lang="it-IT" smtClean="0"/>
              <a:t>07/01/25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0E27-1C3B-41F4-83A8-2A04733088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2992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29AEB-56ED-426B-9AA2-6E9B74CEC594}" type="datetimeFigureOut">
              <a:rPr lang="it-IT" smtClean="0"/>
              <a:t>07/01/25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0E27-1C3B-41F4-83A8-2A04733088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8897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29AEB-56ED-426B-9AA2-6E9B74CEC594}" type="datetimeFigureOut">
              <a:rPr lang="it-IT" smtClean="0"/>
              <a:t>07/01/25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0E27-1C3B-41F4-83A8-2A047330885D}" type="slidenum">
              <a:rPr lang="it-IT" smtClean="0"/>
              <a:t>‹N›</a:t>
            </a:fld>
            <a:endParaRPr lang="it-IT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0778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29AEB-56ED-426B-9AA2-6E9B74CEC594}" type="datetimeFigureOut">
              <a:rPr lang="it-IT" smtClean="0"/>
              <a:t>07/01/25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0E27-1C3B-41F4-83A8-2A04733088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9432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29AEB-56ED-426B-9AA2-6E9B74CEC594}" type="datetimeFigureOut">
              <a:rPr lang="it-IT" smtClean="0"/>
              <a:t>07/01/25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0E27-1C3B-41F4-83A8-2A047330885D}" type="slidenum">
              <a:rPr lang="it-IT" smtClean="0"/>
              <a:t>‹N›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40414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29AEB-56ED-426B-9AA2-6E9B74CEC594}" type="datetimeFigureOut">
              <a:rPr lang="it-IT" smtClean="0"/>
              <a:t>07/01/25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0E27-1C3B-41F4-83A8-2A04733088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0571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29AEB-56ED-426B-9AA2-6E9B74CEC594}" type="datetimeFigureOut">
              <a:rPr lang="it-IT" smtClean="0"/>
              <a:t>07/01/25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0E27-1C3B-41F4-83A8-2A04733088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894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29AEB-56ED-426B-9AA2-6E9B74CEC594}" type="datetimeFigureOut">
              <a:rPr lang="it-IT" smtClean="0"/>
              <a:t>07/01/25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0E27-1C3B-41F4-83A8-2A04733088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7034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29AEB-56ED-426B-9AA2-6E9B74CEC594}" type="datetimeFigureOut">
              <a:rPr lang="it-IT" smtClean="0"/>
              <a:t>07/01/25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0E27-1C3B-41F4-83A8-2A04733088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80075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29AEB-56ED-426B-9AA2-6E9B74CEC594}" type="datetimeFigureOut">
              <a:rPr lang="it-IT" smtClean="0"/>
              <a:t>07/01/25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0E27-1C3B-41F4-83A8-2A04733088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7766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29AEB-56ED-426B-9AA2-6E9B74CEC594}" type="datetimeFigureOut">
              <a:rPr lang="it-IT" smtClean="0"/>
              <a:t>07/01/25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0E27-1C3B-41F4-83A8-2A04733088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6518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29AEB-56ED-426B-9AA2-6E9B74CEC594}" type="datetimeFigureOut">
              <a:rPr lang="it-IT" smtClean="0"/>
              <a:t>07/01/25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0E27-1C3B-41F4-83A8-2A04733088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61232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29AEB-56ED-426B-9AA2-6E9B74CEC594}" type="datetimeFigureOut">
              <a:rPr lang="it-IT" smtClean="0"/>
              <a:t>07/01/25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0E27-1C3B-41F4-83A8-2A04733088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1126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29AEB-56ED-426B-9AA2-6E9B74CEC594}" type="datetimeFigureOut">
              <a:rPr lang="it-IT" smtClean="0"/>
              <a:t>07/01/25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0E27-1C3B-41F4-83A8-2A04733088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136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29AEB-56ED-426B-9AA2-6E9B74CEC594}" type="datetimeFigureOut">
              <a:rPr lang="it-IT" smtClean="0"/>
              <a:t>07/01/25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0E27-1C3B-41F4-83A8-2A04733088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663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29AEB-56ED-426B-9AA2-6E9B74CEC594}" type="datetimeFigureOut">
              <a:rPr lang="it-IT" smtClean="0"/>
              <a:t>07/01/25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0E27-1C3B-41F4-83A8-2A04733088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0397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29AEB-56ED-426B-9AA2-6E9B74CEC594}" type="datetimeFigureOut">
              <a:rPr lang="it-IT" smtClean="0"/>
              <a:t>07/01/25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0E27-1C3B-41F4-83A8-2A04733088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3605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29AEB-56ED-426B-9AA2-6E9B74CEC594}" type="datetimeFigureOut">
              <a:rPr lang="it-IT" smtClean="0"/>
              <a:t>07/01/25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0E27-1C3B-41F4-83A8-2A04733088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749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29AEB-56ED-426B-9AA2-6E9B74CEC594}" type="datetimeFigureOut">
              <a:rPr lang="it-IT" smtClean="0"/>
              <a:t>07/01/25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0E27-1C3B-41F4-83A8-2A04733088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1560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29AEB-56ED-426B-9AA2-6E9B74CEC594}" type="datetimeFigureOut">
              <a:rPr lang="it-IT" smtClean="0"/>
              <a:t>07/01/25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0E27-1C3B-41F4-83A8-2A04733088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1242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29AEB-56ED-426B-9AA2-6E9B74CEC594}" type="datetimeFigureOut">
              <a:rPr lang="it-IT" smtClean="0"/>
              <a:t>07/01/25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B710E27-1C3B-41F4-83A8-2A04733088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521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9" r:id="rId1"/>
    <p:sldLayoutId id="2147484560" r:id="rId2"/>
    <p:sldLayoutId id="2147484561" r:id="rId3"/>
    <p:sldLayoutId id="2147484562" r:id="rId4"/>
    <p:sldLayoutId id="2147484563" r:id="rId5"/>
    <p:sldLayoutId id="2147484564" r:id="rId6"/>
    <p:sldLayoutId id="2147484565" r:id="rId7"/>
    <p:sldLayoutId id="2147484566" r:id="rId8"/>
    <p:sldLayoutId id="2147484567" r:id="rId9"/>
    <p:sldLayoutId id="2147484568" r:id="rId10"/>
    <p:sldLayoutId id="2147484569" r:id="rId11"/>
    <p:sldLayoutId id="2147484570" r:id="rId12"/>
    <p:sldLayoutId id="2147484571" r:id="rId13"/>
    <p:sldLayoutId id="2147484572" r:id="rId14"/>
    <p:sldLayoutId id="2147484573" r:id="rId15"/>
    <p:sldLayoutId id="2147484574" r:id="rId16"/>
    <p:sldLayoutId id="2147484575" r:id="rId17"/>
    <p:sldLayoutId id="2147484576" r:id="rId18"/>
    <p:sldLayoutId id="2147484577" r:id="rId19"/>
    <p:sldLayoutId id="2147484578" r:id="rId20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9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0.xml"/><Relationship Id="rId4" Type="http://schemas.openxmlformats.org/officeDocument/2006/relationships/hyperlink" Target="https://biancosulnero.blogspot.com/2020/01/apprendere-lorologio-percorso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1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2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hyperlink" Target="https://nonsolopedagogia.it/educare-alle-emozioni-a-scuola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image" Target="../media/image43.jpeg"/><Relationship Id="rId4" Type="http://schemas.openxmlformats.org/officeDocument/2006/relationships/hyperlink" Target="https://casertasera.it/2018/10/07/calcio-molisano-capriati-agnone-3-1-continua-la-marcia-inarrestabile-della-matricola-solo-vairano-tiene-il-passo/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5.xml"/><Relationship Id="rId4" Type="http://schemas.openxmlformats.org/officeDocument/2006/relationships/image" Target="../media/image5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rensivoporlezza.edu.it/" TargetMode="Externa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8.xml"/><Relationship Id="rId4" Type="http://schemas.openxmlformats.org/officeDocument/2006/relationships/hyperlink" Target="mailto:coic815009@istruzione.it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465596" y="1805650"/>
            <a:ext cx="7210839" cy="2747527"/>
          </a:xfrm>
        </p:spPr>
        <p:txBody>
          <a:bodyPr>
            <a:normAutofit fontScale="90000"/>
          </a:bodyPr>
          <a:lstStyle/>
          <a:p>
            <a:br>
              <a:rPr lang="it-IT" b="1" dirty="0"/>
            </a:br>
            <a:r>
              <a:rPr lang="it-IT" sz="5400" b="1" dirty="0"/>
              <a:t>ISTITUTO COMPRENSIVO PORLEZZA</a:t>
            </a:r>
            <a:br>
              <a:rPr lang="it-IT" sz="5400" b="1" dirty="0"/>
            </a:br>
            <a:r>
              <a:rPr lang="it-IT" sz="5400" b="1" dirty="0"/>
              <a:t>OPEN DAY </a:t>
            </a:r>
            <a:br>
              <a:rPr lang="it-IT" sz="5400" b="1" dirty="0"/>
            </a:br>
            <a:r>
              <a:rPr lang="it-IT" sz="5400" b="1" dirty="0"/>
              <a:t>SCUOLA DELL’INFANZIA DI CORRIDO</a:t>
            </a:r>
            <a:endParaRPr lang="it-IT" b="1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36072" y="5403274"/>
            <a:ext cx="4059383" cy="1134372"/>
          </a:xfrm>
        </p:spPr>
        <p:txBody>
          <a:bodyPr>
            <a:normAutofit/>
          </a:bodyPr>
          <a:lstStyle/>
          <a:p>
            <a:endParaRPr lang="it-IT" dirty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chemeClr val="tx1"/>
                </a:solidFill>
              </a:rPr>
              <a:t>Giovedì 9 gennaio 2025 ORE 16.15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76F69D7-0FC8-8A4A-9B5B-6529046AAD8C}"/>
              </a:ext>
            </a:extLst>
          </p:cNvPr>
          <p:cNvSpPr txBox="1"/>
          <p:nvPr/>
        </p:nvSpPr>
        <p:spPr>
          <a:xfrm>
            <a:off x="2396836" y="50569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5304064-5AC7-771D-19EB-B21F7DE6AC2B}"/>
              </a:ext>
            </a:extLst>
          </p:cNvPr>
          <p:cNvSpPr txBox="1"/>
          <p:nvPr/>
        </p:nvSpPr>
        <p:spPr>
          <a:xfrm>
            <a:off x="850605" y="3955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2396">
        <p15:prstTrans prst="curtains"/>
      </p:transition>
    </mc:Choice>
    <mc:Fallback xmlns="">
      <p:transition spd="slow" advTm="2396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3149" y="0"/>
            <a:ext cx="10364451" cy="1596177"/>
          </a:xfrm>
        </p:spPr>
        <p:txBody>
          <a:bodyPr>
            <a:normAutofit/>
          </a:bodyPr>
          <a:lstStyle/>
          <a:p>
            <a:br>
              <a:rPr lang="it-IT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it-IT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GLI AMBIENTI ESTERNI IL GIARDINO</a:t>
            </a:r>
          </a:p>
        </p:txBody>
      </p:sp>
      <p:pic>
        <p:nvPicPr>
          <p:cNvPr id="4" name="Picture 979">
            <a:extLst>
              <a:ext uri="{FF2B5EF4-FFF2-40B4-BE49-F238E27FC236}">
                <a16:creationId xmlns:a16="http://schemas.microsoft.com/office/drawing/2014/main" id="{BAE09C8A-B996-5EE2-5F90-74A8CDE52960}"/>
              </a:ext>
            </a:extLst>
          </p:cNvPr>
          <p:cNvPicPr>
            <a:picLocks noGrp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7017026" y="755374"/>
            <a:ext cx="4492487" cy="516266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B6F4436-8E3B-1A4F-9362-F3E5DC9E0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48" y="1654197"/>
            <a:ext cx="6197209" cy="42936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0"/>
    </mc:Choice>
    <mc:Fallback xmlns="">
      <p:transition spd="slow" advTm="4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74434" y="315267"/>
            <a:ext cx="10058400" cy="1371600"/>
          </a:xfrm>
        </p:spPr>
        <p:txBody>
          <a:bodyPr>
            <a:normAutofit/>
          </a:bodyPr>
          <a:lstStyle/>
          <a:p>
            <a:r>
              <a:rPr lang="it-IT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IL FUNZIONAMENTO ORARIO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914086" y="2081249"/>
            <a:ext cx="10363826" cy="446148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sz="2600" b="0" i="0" dirty="0">
                <a:effectLst/>
                <a:latin typeface="Arial" panose="020B0604020202020204" pitchFamily="34" charset="0"/>
              </a:rPr>
              <a:t>La scuola dell’infanzia di Corrido ha un orario di funzionamento di 40 ore settimanali.</a:t>
            </a:r>
          </a:p>
          <a:p>
            <a:pPr marL="0" indent="0">
              <a:buNone/>
            </a:pPr>
            <a:r>
              <a:rPr lang="it-IT" sz="2600" b="0" i="0" dirty="0">
                <a:effectLst/>
                <a:latin typeface="Arial" panose="020B0604020202020204" pitchFamily="34" charset="0"/>
              </a:rPr>
              <a:t>La scuola è aperta dalle </a:t>
            </a:r>
            <a:r>
              <a:rPr lang="it-IT" sz="2600" b="1" i="0" dirty="0">
                <a:effectLst/>
                <a:latin typeface="Arial" panose="020B0604020202020204" pitchFamily="34" charset="0"/>
              </a:rPr>
              <a:t>8.15</a:t>
            </a:r>
            <a:r>
              <a:rPr lang="it-IT" sz="2600" b="0" i="0" dirty="0">
                <a:effectLst/>
                <a:latin typeface="Arial" panose="020B0604020202020204" pitchFamily="34" charset="0"/>
              </a:rPr>
              <a:t> alle </a:t>
            </a:r>
            <a:r>
              <a:rPr lang="it-IT" sz="2600" b="1" i="0" dirty="0">
                <a:effectLst/>
                <a:latin typeface="Arial" panose="020B0604020202020204" pitchFamily="34" charset="0"/>
              </a:rPr>
              <a:t>16.15</a:t>
            </a:r>
          </a:p>
          <a:p>
            <a:r>
              <a:rPr lang="it-IT" sz="2200" b="0" i="0" dirty="0">
                <a:effectLst/>
                <a:latin typeface="Arial" panose="020B0604020202020204" pitchFamily="34" charset="0"/>
              </a:rPr>
              <a:t>Entrata: dalle 8.15 alle 9.05</a:t>
            </a:r>
          </a:p>
          <a:p>
            <a:r>
              <a:rPr lang="it-IT" sz="2200" b="0" i="0" dirty="0">
                <a:effectLst/>
                <a:latin typeface="Arial" panose="020B0604020202020204" pitchFamily="34" charset="0"/>
              </a:rPr>
              <a:t>1°</a:t>
            </a:r>
            <a:r>
              <a:rPr lang="it-IT" sz="1800" b="0" i="0" dirty="0">
                <a:effectLst/>
                <a:latin typeface="Arial" panose="020B0604020202020204" pitchFamily="34" charset="0"/>
              </a:rPr>
              <a:t> USCITA alle ore 11.15</a:t>
            </a:r>
          </a:p>
          <a:p>
            <a:r>
              <a:rPr lang="it-IT" sz="1800" b="0" i="0" dirty="0">
                <a:effectLst/>
                <a:latin typeface="Arial" panose="020B0604020202020204" pitchFamily="34" charset="0"/>
              </a:rPr>
              <a:t>2° USCITA per i bambini che usufruiscono della mensa dalle ore 13.00 alle ore 13.15</a:t>
            </a:r>
          </a:p>
          <a:p>
            <a:r>
              <a:rPr lang="it-IT" sz="1800" b="0" i="0" dirty="0">
                <a:effectLst/>
                <a:latin typeface="Arial" panose="020B0604020202020204" pitchFamily="34" charset="0"/>
              </a:rPr>
              <a:t>ULTIMA USCITA dalle ore 15.45 alle ore 16.15</a:t>
            </a:r>
            <a:r>
              <a:rPr lang="it-IT" sz="2800" dirty="0"/>
              <a:t> </a:t>
            </a:r>
            <a:br>
              <a:rPr lang="it-IT" sz="2800" dirty="0"/>
            </a:br>
            <a:endParaRPr lang="it-IT" sz="2800" dirty="0"/>
          </a:p>
          <a:p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il servizio mensa è gestito dal comune: per info e iscrizioni rivolgersi agli uffici comunali</a:t>
            </a:r>
            <a:br>
              <a:rPr lang="it-IT" dirty="0"/>
            </a:b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C7D1C26-C1CE-54C0-5954-58762607F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474765" y="564952"/>
            <a:ext cx="1845566" cy="131910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0"/>
    </mc:Choice>
    <mc:Fallback xmlns="">
      <p:transition spd="slow" advTm="9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6942230" y="538578"/>
            <a:ext cx="4189596" cy="711200"/>
          </a:xfrm>
        </p:spPr>
        <p:txBody>
          <a:bodyPr>
            <a:normAutofit/>
          </a:bodyPr>
          <a:lstStyle/>
          <a:p>
            <a:r>
              <a:rPr lang="it-IT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OFFERTA FORMATIVA</a:t>
            </a:r>
            <a:endParaRPr lang="it-IT" sz="3200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6" r="13351"/>
          <a:stretch>
            <a:fillRect/>
          </a:stretch>
        </p:blipFill>
        <p:spPr>
          <a:xfrm>
            <a:off x="1285542" y="3604592"/>
            <a:ext cx="4191188" cy="2714830"/>
          </a:xfrm>
        </p:spPr>
      </p:pic>
      <p:sp>
        <p:nvSpPr>
          <p:cNvPr id="5" name="Segnaposto testo 4"/>
          <p:cNvSpPr>
            <a:spLocks noGrp="1"/>
          </p:cNvSpPr>
          <p:nvPr>
            <p:ph type="body" sz="half" idx="2"/>
          </p:nvPr>
        </p:nvSpPr>
        <p:spPr>
          <a:xfrm>
            <a:off x="5777948" y="1500046"/>
            <a:ext cx="5842000" cy="4470400"/>
          </a:xfrm>
        </p:spPr>
        <p:txBody>
          <a:bodyPr>
            <a:normAutofit lnSpcReduction="10000"/>
          </a:bodyPr>
          <a:lstStyle/>
          <a:p>
            <a:r>
              <a:rPr lang="it-IT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ATELIER DI PITTURA SECONDO IL METODO “STERN”</a:t>
            </a:r>
          </a:p>
          <a:p>
            <a:r>
              <a:rPr lang="it-IT" sz="2000" dirty="0"/>
              <a:t>Il progetto è rivolto a tutti i bambini della scuola dell’infanzia. Il progetto si basa sulla teoria formulata da Arno Stern riguardo l’importanza dell’espressione pittorica nell’infanzia (per maggiori chiarimenti si fa riferimento al sito dell’Istituto – Area Scuola dell’Infanzia di Porlezza). L’atelier è un ambiente chiuso e protetto nel quale i bambini possono esprimersi liberamente al riparo da condizionamenti e giudizi estetici. L’insegnante in atelier assume il ruolo di servitrice per prevenire ed assolvere i bisogni dei bambini inerenti il loro lavoro.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9C22E8A-A1F7-BFD7-2693-74D623DEB3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77" y="538578"/>
            <a:ext cx="3954290" cy="295139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4"/>
    </mc:Choice>
    <mc:Fallback xmlns="">
      <p:transition spd="slow" advTm="6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928523" y="610661"/>
            <a:ext cx="4458566" cy="599440"/>
          </a:xfrm>
        </p:spPr>
        <p:txBody>
          <a:bodyPr>
            <a:normAutofit fontScale="90000"/>
          </a:bodyPr>
          <a:lstStyle/>
          <a:p>
            <a:r>
              <a:rPr lang="it-IT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OFFERTA FORMATIVA</a:t>
            </a:r>
            <a:endParaRPr lang="it-IT" dirty="0"/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7D2ADF61-EE9A-EC62-2810-8EDF2E42936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121" y="1210101"/>
            <a:ext cx="3018680" cy="3999750"/>
          </a:xfrm>
        </p:spPr>
      </p:pic>
      <p:sp>
        <p:nvSpPr>
          <p:cNvPr id="6" name="Segnaposto testo 5"/>
          <p:cNvSpPr>
            <a:spLocks noGrp="1"/>
          </p:cNvSpPr>
          <p:nvPr>
            <p:ph type="body" sz="half" idx="2"/>
          </p:nvPr>
        </p:nvSpPr>
        <p:spPr>
          <a:xfrm>
            <a:off x="650308" y="1341120"/>
            <a:ext cx="5014996" cy="5181598"/>
          </a:xfrm>
        </p:spPr>
        <p:txBody>
          <a:bodyPr>
            <a:normAutofit/>
          </a:bodyPr>
          <a:lstStyle/>
          <a:p>
            <a:endParaRPr lang="it-IT" sz="2400" b="1" dirty="0"/>
          </a:p>
          <a:p>
            <a:r>
              <a:rPr lang="it-IT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GIOCO, FACCIO, IMPARO…</a:t>
            </a:r>
            <a:endParaRPr lang="it-IT" sz="2400" b="1" dirty="0"/>
          </a:p>
          <a:p>
            <a:endParaRPr lang="it-IT" sz="2400" b="1" dirty="0"/>
          </a:p>
          <a:p>
            <a:r>
              <a:rPr lang="it-IT" sz="2000" dirty="0"/>
              <a:t>La scuola dell'infanzia di Corrido propone un progetto nel quale si garantisce al bambino lo sviluppo di competenze a lui più adeguate, supportando i bambini più fragili E potenziando le competenze già esistenti. Il progetto è rivolto principalmente ai bambini in uscita e ai bimbi BES; alcune attività sono rivolte a tutte le età</a:t>
            </a:r>
            <a:r>
              <a:rPr lang="it-IT" sz="1800" dirty="0"/>
              <a:t>.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DB523FF3-EEF6-95AA-6B9A-BD3B70F5E2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619" y="459224"/>
            <a:ext cx="2672798" cy="593955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7"/>
    </mc:Choice>
    <mc:Fallback xmlns="">
      <p:transition spd="slow" advTm="6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3" b="22727"/>
          <a:stretch>
            <a:fillRect/>
          </a:stretch>
        </p:blipFill>
        <p:spPr>
          <a:xfrm>
            <a:off x="2513889" y="562139"/>
            <a:ext cx="4090823" cy="250569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4EE647C-4538-151A-44FE-7640242E5F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0" y="1291911"/>
            <a:ext cx="3835400" cy="40005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892D081-D081-C8EE-7A70-DE927CDDF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38" y="3292161"/>
            <a:ext cx="5525674" cy="30037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9"/>
    </mc:Choice>
    <mc:Fallback xmlns="">
      <p:transition spd="slow" advTm="8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07">
            <a:extLst>
              <a:ext uri="{FF2B5EF4-FFF2-40B4-BE49-F238E27FC236}">
                <a16:creationId xmlns:a16="http://schemas.microsoft.com/office/drawing/2014/main" id="{0D079C14-FCF0-25E6-9EF0-B6AA9F44A84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451309" y="1736630"/>
            <a:ext cx="5761990" cy="427926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20BD98-AD20-EC22-E7D9-507AEFB4C2E9}"/>
              </a:ext>
            </a:extLst>
          </p:cNvPr>
          <p:cNvSpPr txBox="1"/>
          <p:nvPr/>
        </p:nvSpPr>
        <p:spPr>
          <a:xfrm>
            <a:off x="516835" y="590585"/>
            <a:ext cx="51186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OFFERTA FORMATIVA</a:t>
            </a:r>
            <a:endParaRPr lang="it-IT" sz="400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98782088-B7A2-D01A-8F5C-430FE34151B9}"/>
              </a:ext>
            </a:extLst>
          </p:cNvPr>
          <p:cNvSpPr/>
          <p:nvPr/>
        </p:nvSpPr>
        <p:spPr>
          <a:xfrm>
            <a:off x="978701" y="3167390"/>
            <a:ext cx="334931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PROGETTO INGLESE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5"/>
    </mc:Choice>
    <mc:Fallback xmlns="">
      <p:transition spd="slow" advTm="4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73"/>
          <a:stretch>
            <a:fillRect/>
          </a:stretch>
        </p:blipFill>
        <p:spPr>
          <a:xfrm>
            <a:off x="6562478" y="623202"/>
            <a:ext cx="3893804" cy="475869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305" y="623201"/>
            <a:ext cx="3894196" cy="4758693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ED051370-0C2F-215B-541D-9EDA5A056087}"/>
              </a:ext>
            </a:extLst>
          </p:cNvPr>
          <p:cNvSpPr/>
          <p:nvPr/>
        </p:nvSpPr>
        <p:spPr>
          <a:xfrm>
            <a:off x="3471403" y="5381895"/>
            <a:ext cx="55407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PSICOMOTRICITA’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6"/>
    </mc:Choice>
    <mc:Fallback xmlns="">
      <p:transition spd="slow" advTm="6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54695" y="609600"/>
            <a:ext cx="4362662" cy="589280"/>
          </a:xfrm>
        </p:spPr>
        <p:txBody>
          <a:bodyPr>
            <a:normAutofit fontScale="90000"/>
          </a:bodyPr>
          <a:lstStyle/>
          <a:p>
            <a:r>
              <a:rPr lang="it-IT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OFFERTA FORMATIVA</a:t>
            </a:r>
            <a:endParaRPr lang="it-IT" dirty="0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B159F742-C865-DA42-B6C9-6EC3BC2BCF1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460" y="838200"/>
            <a:ext cx="4164711" cy="5181600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34906" y="1500721"/>
            <a:ext cx="5375266" cy="4592320"/>
          </a:xfrm>
        </p:spPr>
        <p:txBody>
          <a:bodyPr>
            <a:noAutofit/>
          </a:bodyPr>
          <a:lstStyle/>
          <a:p>
            <a:r>
              <a:rPr lang="it-IT" sz="2000" b="1" dirty="0">
                <a:solidFill>
                  <a:srgbClr val="92D050"/>
                </a:solidFill>
              </a:rPr>
              <a:t>C’E’ TUTTO UN MONDO CHE…</a:t>
            </a:r>
          </a:p>
          <a:p>
            <a:r>
              <a:rPr lang="it-IT" sz="1800" dirty="0"/>
              <a:t>La scuola dell'infanzia di Corrido propone questo progetto in cui prevede di attivare una didattica all’aperto come suggerito dal MIUR al fine del contenimento del contagio da </a:t>
            </a:r>
            <a:r>
              <a:rPr lang="it-IT" sz="1800" dirty="0" err="1"/>
              <a:t>Covid</a:t>
            </a:r>
            <a:r>
              <a:rPr lang="it-IT" sz="1800" dirty="0"/>
              <a:t>. Attraverso l’esplorazione dell’ambiente, il gioco spontaneo, il movimento, l’utilizzo dei sensi, il contatto diretto con gli elementi della natura, i bambini imparano a interrogare e conoscere la realtà che li circonda e a percepire se stessi in relazione al mondo e agli altri. Le insegnanti intendo attuare esperienze significative all’aperto, sia negli spazi esterni della scuola (giardino, terrazzi) sia nel territorio circostante la scuola.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0"/>
          <p:cNvSpPr>
            <a:spLocks noGrp="1"/>
          </p:cNvSpPr>
          <p:nvPr>
            <p:ph type="title"/>
          </p:nvPr>
        </p:nvSpPr>
        <p:spPr>
          <a:xfrm>
            <a:off x="907002" y="117090"/>
            <a:ext cx="10058400" cy="1371600"/>
          </a:xfrm>
        </p:spPr>
        <p:txBody>
          <a:bodyPr>
            <a:normAutofit/>
          </a:bodyPr>
          <a:lstStyle/>
          <a:p>
            <a:r>
              <a:rPr lang="it-IT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USCITE SUL TERRITORIO</a:t>
            </a:r>
            <a:endParaRPr lang="it-IT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" r="5197"/>
          <a:stretch>
            <a:fillRect/>
          </a:stretch>
        </p:blipFill>
        <p:spPr>
          <a:xfrm>
            <a:off x="907002" y="1217408"/>
            <a:ext cx="3682459" cy="513558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4710A60-9935-0E4D-6987-A9E3ED3502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166" y="1488690"/>
            <a:ext cx="6151832" cy="441327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000">
        <p159:morph option="byObject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2C00568-0D2C-1254-FE79-5941C3F89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7" y="1489166"/>
            <a:ext cx="6512182" cy="358448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087C369-6BEB-ECB3-4900-DD368B7C1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670" y="1019082"/>
            <a:ext cx="3885930" cy="497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64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000">
        <p159:morph option="byObject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15736" y="609078"/>
            <a:ext cx="4669317" cy="993832"/>
          </a:xfrm>
        </p:spPr>
        <p:txBody>
          <a:bodyPr>
            <a:normAutofit/>
          </a:bodyPr>
          <a:lstStyle/>
          <a:p>
            <a:r>
              <a:rPr lang="it-IT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CI PRESENTIAMO</a:t>
            </a:r>
            <a:endParaRPr lang="it-IT" sz="44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5654" y="1602910"/>
            <a:ext cx="6596741" cy="461284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it-IT" sz="2600" dirty="0"/>
              <a:t>La scuola è innanzitutto un luogo di INCONTRO dove coltivare e costruire RELAZIONI.</a:t>
            </a:r>
          </a:p>
          <a:p>
            <a:pPr marL="0" indent="0" algn="ctr">
              <a:buNone/>
            </a:pPr>
            <a:r>
              <a:rPr lang="it-IT" sz="2600" dirty="0"/>
              <a:t>Dentro la scuola operano INSEGNANTI, COLLABORATORI SCOLASTICI e DIRIGENTE SCOLASTICO in stretta collaborazione e scambio attivo con le FAMIGLIE.</a:t>
            </a:r>
          </a:p>
          <a:p>
            <a:pPr marL="0" indent="0" algn="ctr">
              <a:buNone/>
            </a:pPr>
            <a:r>
              <a:rPr lang="it-IT" sz="2600" dirty="0"/>
              <a:t>Ognuno con la sua storia, con la sua esperienza, con le sue conoscenze.</a:t>
            </a:r>
          </a:p>
          <a:p>
            <a:pPr marL="0" indent="0" algn="ctr">
              <a:buNone/>
            </a:pPr>
            <a:r>
              <a:rPr lang="it-IT" sz="2600" dirty="0"/>
              <a:t>Ci teniamo a presentarci e a lasciarvi breve saluto</a:t>
            </a:r>
          </a:p>
          <a:p>
            <a:pPr marL="0" indent="0" algn="ctr">
              <a:buNone/>
            </a:pPr>
            <a:endParaRPr lang="it-IT" dirty="0"/>
          </a:p>
          <a:p>
            <a:endParaRPr lang="it-IT" dirty="0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0331900B-4626-CD6B-2BFB-4885D3566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032395" y="1494064"/>
            <a:ext cx="4586515" cy="386987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0"/>
    </mc:Choice>
    <mc:Fallback xmlns="">
      <p:transition spd="slow" advTm="8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FF40DDE-714C-DC4E-9963-B2EBC9CA58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27" y="3498541"/>
            <a:ext cx="2892073" cy="2169055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20C4D9C0-DE60-574F-B23D-1D5E650A75CD}"/>
              </a:ext>
            </a:extLst>
          </p:cNvPr>
          <p:cNvSpPr/>
          <p:nvPr/>
        </p:nvSpPr>
        <p:spPr>
          <a:xfrm>
            <a:off x="3457911" y="419826"/>
            <a:ext cx="527617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DIDATTICA ESPERIENZIALE…</a:t>
            </a:r>
            <a:endParaRPr lang="it-IT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27B1A74-8379-A343-8004-5FA5CBCE97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613" y="4009185"/>
            <a:ext cx="2010400" cy="22976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1924D156-9C6A-0B49-B191-CB40A02EA6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122" y="4214192"/>
            <a:ext cx="2741340" cy="160374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C57966E-30CB-84CF-71EF-2EB1F86779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641" y="977693"/>
            <a:ext cx="2175520" cy="290069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1B3F647-F436-D619-E5F6-856E33A9F5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58" y="977693"/>
            <a:ext cx="4304845" cy="22976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44F9911-FA7F-CF8E-BCCC-74B73D07BA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737" y="541643"/>
            <a:ext cx="2306679" cy="51259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72766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313">
        <p159:morph option="byObject"/>
      </p:transition>
    </mc:Choice>
    <mc:Fallback xmlns="">
      <p:transition spd="slow" advTm="103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F766F0F-F38E-3586-E0A9-08394E20CA03}"/>
              </a:ext>
            </a:extLst>
          </p:cNvPr>
          <p:cNvSpPr txBox="1"/>
          <p:nvPr/>
        </p:nvSpPr>
        <p:spPr>
          <a:xfrm>
            <a:off x="874644" y="70322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OFFERTA FORMATIVA</a:t>
            </a:r>
            <a:endParaRPr lang="it-IT" sz="3600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B02CABF-431E-8861-86FC-87D15B24B45F}"/>
              </a:ext>
            </a:extLst>
          </p:cNvPr>
          <p:cNvSpPr/>
          <p:nvPr/>
        </p:nvSpPr>
        <p:spPr>
          <a:xfrm>
            <a:off x="604489" y="1636069"/>
            <a:ext cx="52341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Leggere è magia</a:t>
            </a:r>
            <a:r>
              <a:rPr lang="it-IT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…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44ED00C8-B6F1-AE43-90D2-47CD9F6CBD44}"/>
              </a:ext>
            </a:extLst>
          </p:cNvPr>
          <p:cNvSpPr txBox="1"/>
          <p:nvPr/>
        </p:nvSpPr>
        <p:spPr>
          <a:xfrm>
            <a:off x="521378" y="6627168"/>
            <a:ext cx="15062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/>
              <a:t>in </a:t>
            </a:r>
            <a:r>
              <a:rPr lang="it-IT" sz="900" dirty="0" err="1"/>
              <a:t>licenz</a:t>
            </a:r>
            <a:endParaRPr lang="it-IT" sz="9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6594AC6-5026-1BA5-D457-5BEC08D7C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414" y="2902943"/>
            <a:ext cx="4267200" cy="316962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8FCA4EF-5846-95CB-9A19-43990538DC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56706"/>
            <a:ext cx="5383829" cy="39445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98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7"/>
    </mc:Choice>
    <mc:Fallback xmlns="">
      <p:transition spd="slow" advTm="5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CBFD61E3-BFC3-9C35-4C95-7D0733B10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00" y="972139"/>
            <a:ext cx="4733763" cy="476475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8800C26-C147-F91E-5F9C-34F9313430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237" y="1048625"/>
            <a:ext cx="3527143" cy="46117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1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3"/>
    </mc:Choice>
    <mc:Fallback xmlns="">
      <p:transition spd="slow" advTm="5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F1980762-38C0-3D8E-E634-42C80365655F}"/>
              </a:ext>
            </a:extLst>
          </p:cNvPr>
          <p:cNvSpPr txBox="1"/>
          <p:nvPr/>
        </p:nvSpPr>
        <p:spPr>
          <a:xfrm>
            <a:off x="874643" y="87550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OFFERTA FORMATIVA</a:t>
            </a:r>
            <a:endParaRPr lang="it-IT" sz="320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EAC6199E-2101-98D4-05A0-6714BD877DC6}"/>
              </a:ext>
            </a:extLst>
          </p:cNvPr>
          <p:cNvSpPr/>
          <p:nvPr/>
        </p:nvSpPr>
        <p:spPr>
          <a:xfrm>
            <a:off x="1149494" y="1460283"/>
            <a:ext cx="51222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SPORT IN GIOCO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9980A10-A02A-E7B9-4FD4-474D50051A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49494" y="2731243"/>
            <a:ext cx="5122236" cy="241927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96C7667-4DC1-43AE-0CC8-2E1AE3295B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50" y="1399567"/>
            <a:ext cx="4011707" cy="45893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752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7"/>
    </mc:Choice>
    <mc:Fallback xmlns="">
      <p:transition spd="slow" advTm="4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74444" y="0"/>
            <a:ext cx="6134470" cy="1139498"/>
          </a:xfrm>
        </p:spPr>
        <p:txBody>
          <a:bodyPr>
            <a:normAutofit/>
          </a:bodyPr>
          <a:lstStyle/>
          <a:p>
            <a:r>
              <a:rPr lang="it-IT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SFONDO INTEGRATORE</a:t>
            </a:r>
          </a:p>
        </p:txBody>
      </p:sp>
      <p:pic>
        <p:nvPicPr>
          <p:cNvPr id="12" name="Segnaposto contenuto 11">
            <a:extLst>
              <a:ext uri="{FF2B5EF4-FFF2-40B4-BE49-F238E27FC236}">
                <a16:creationId xmlns:a16="http://schemas.microsoft.com/office/drawing/2014/main" id="{BFD6E5CD-6AEE-E1E8-BB3F-43E9E67DA35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25" y="2105890"/>
            <a:ext cx="5185050" cy="3020291"/>
          </a:xfrm>
        </p:spPr>
      </p:pic>
      <p:sp>
        <p:nvSpPr>
          <p:cNvPr id="3" name="Segnaposto testo 2"/>
          <p:cNvSpPr>
            <a:spLocks noGrp="1"/>
          </p:cNvSpPr>
          <p:nvPr>
            <p:ph type="body" sz="half" idx="2"/>
          </p:nvPr>
        </p:nvSpPr>
        <p:spPr>
          <a:xfrm>
            <a:off x="6267485" y="1255645"/>
            <a:ext cx="5384900" cy="5208293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Le scuole dell’infanzia programmano di anno in anno uno sfondo integratore comune.</a:t>
            </a:r>
          </a:p>
          <a:p>
            <a:r>
              <a:rPr lang="it-IT" dirty="0"/>
              <a:t>Lo scopo è di condividere tra le scuole esperienze e finalità condivise, al fine di garantire a tutti i bimbi del territorio il raggiungimento di competenze comuni.</a:t>
            </a:r>
          </a:p>
          <a:p>
            <a:r>
              <a:rPr lang="it-IT" dirty="0"/>
              <a:t>Lo sfondo integratore di questo anno scolastico è:</a:t>
            </a:r>
          </a:p>
          <a:p>
            <a:r>
              <a:rPr lang="it-IT" sz="2000" b="1" dirty="0">
                <a:sym typeface="+mn-ea"/>
              </a:rPr>
              <a:t>«EUREKA! La cultura greca e ARCHIMEDE…»</a:t>
            </a:r>
          </a:p>
          <a:p>
            <a:r>
              <a:rPr lang="it-IT" sz="2000" b="1" dirty="0">
                <a:sym typeface="+mn-ea"/>
              </a:rPr>
              <a:t>I bambini si avvicineranno a questo tema in modo ludico, semplificato adeguato alla loro età,  con curiosità e creatività</a:t>
            </a:r>
            <a:endParaRPr lang="it-IT" sz="2000" b="1" dirty="0"/>
          </a:p>
          <a:p>
            <a:r>
              <a:rPr lang="it-IT" dirty="0"/>
              <a:t>Saranno proposte attività per:</a:t>
            </a:r>
          </a:p>
          <a:p>
            <a:r>
              <a:rPr lang="it-IT" dirty="0"/>
              <a:t>La conoscenza del popolo greco, dell’arte, dei miti, delle costellazioni e </a:t>
            </a:r>
            <a:r>
              <a:rPr lang="it-IT"/>
              <a:t>delle olimpiadi</a:t>
            </a:r>
            <a:endParaRPr lang="it-IT" dirty="0"/>
          </a:p>
          <a:p>
            <a:r>
              <a:rPr lang="it-IT" dirty="0"/>
              <a:t> per favorire:</a:t>
            </a:r>
          </a:p>
          <a:p>
            <a:r>
              <a:rPr lang="it-IT" dirty="0"/>
              <a:t> lo stimolo alla curiosità storica, lo sviluppo del linguaggio, la creatività e il gioco simbolico.</a:t>
            </a:r>
            <a:br>
              <a:rPr lang="it-IT" dirty="0"/>
            </a:br>
            <a:r>
              <a:rPr lang="it-IT" dirty="0"/>
              <a:t>Il tutto in un clima giocoso, di collaborazione e di valori educativi.	 	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1E79E37-0E66-0C98-0B63-2956C273B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46" y="684719"/>
            <a:ext cx="5239328" cy="392949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2971520-C892-3102-C0B3-9A4D7C6F9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93766"/>
            <a:ext cx="5239329" cy="392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2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193433E-0043-166D-F015-6A93723120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9" y="665017"/>
            <a:ext cx="5267034" cy="395027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EA74384-742F-4F4E-BD83-6FB135DD4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10641"/>
            <a:ext cx="5267035" cy="395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1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D7CFA7B-F8B0-C1A2-F1A8-EA7E2D33A7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4" y="1322707"/>
            <a:ext cx="3250398" cy="462690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FCDB576-475A-27DD-2013-737DE89587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861" y="1402923"/>
            <a:ext cx="3578760" cy="446647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22A0852-8A66-8684-4A21-23FD1E93CC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252" y="1176459"/>
            <a:ext cx="4060205" cy="450508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1487285" y="609600"/>
            <a:ext cx="3935688" cy="633984"/>
          </a:xfrm>
        </p:spPr>
        <p:txBody>
          <a:bodyPr>
            <a:normAutofit fontScale="90000"/>
          </a:bodyPr>
          <a:lstStyle/>
          <a:p>
            <a:r>
              <a:rPr lang="it-IT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ALTRE ESPERIENZE… </a:t>
            </a:r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153" y="685800"/>
            <a:ext cx="3517106" cy="4689475"/>
          </a:xfrm>
        </p:spPr>
      </p:pic>
      <p:sp>
        <p:nvSpPr>
          <p:cNvPr id="6" name="Segnaposto testo 5"/>
          <p:cNvSpPr>
            <a:spLocks noGrp="1"/>
          </p:cNvSpPr>
          <p:nvPr>
            <p:ph type="body" sz="half" idx="2"/>
          </p:nvPr>
        </p:nvSpPr>
        <p:spPr>
          <a:xfrm>
            <a:off x="675353" y="1243584"/>
            <a:ext cx="5559552" cy="5294376"/>
          </a:xfrm>
        </p:spPr>
        <p:txBody>
          <a:bodyPr>
            <a:normAutofit/>
          </a:bodyPr>
          <a:lstStyle/>
          <a:p>
            <a:r>
              <a:rPr lang="it-IT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IL GIOCO</a:t>
            </a:r>
          </a:p>
          <a:p>
            <a:r>
              <a:rPr lang="it-IT" sz="1800" dirty="0"/>
              <a:t>IL GIOCO HA UN RUOLO FONDAMENTALE NELLO SVILUPPO DI COMPETENZE NELLA FASCIA 0-6.</a:t>
            </a:r>
          </a:p>
          <a:p>
            <a:r>
              <a:rPr lang="it-IT" sz="1800" dirty="0"/>
              <a:t>È ATTRAVERSO IL GIOCO CHE IL BAMBINO SPERIMENTA, SCOPRE, ELABORA, PENSA,PROVA, SBAGLIA, TROVA SOLUZIONI, SI CONFRONTA E COLLABORA CON GLI ALTRI.</a:t>
            </a:r>
          </a:p>
          <a:p>
            <a:r>
              <a:rPr lang="it-IT" sz="1800" dirty="0"/>
              <a:t>NEL GIOCO IL BAMBINO ESPRIME SE STESSO, LE PROPRIE EMOZIONI, I PROPRI DESIDERI…</a:t>
            </a:r>
          </a:p>
          <a:p>
            <a:r>
              <a:rPr lang="it-IT" sz="2400" b="1" dirty="0"/>
              <a:t>«GIOCARE è UNA COSA SERIA»</a:t>
            </a:r>
          </a:p>
          <a:p>
            <a:pPr algn="r"/>
            <a:r>
              <a:rPr lang="it-IT" sz="1400" dirty="0" err="1"/>
              <a:t>B.Munari</a:t>
            </a:r>
            <a:r>
              <a:rPr lang="it-IT" sz="1400" dirty="0"/>
              <a:t>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9"/>
          <a:stretch>
            <a:fillRect/>
          </a:stretch>
        </p:blipFill>
        <p:spPr>
          <a:xfrm>
            <a:off x="672267" y="1028099"/>
            <a:ext cx="4591527" cy="368035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EA0C422-2332-6CE9-4180-C393AA97FE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636" y="1232900"/>
            <a:ext cx="3464850" cy="414406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017C324-854E-ACEC-B7E6-7699D1D0C0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950" y="1592560"/>
            <a:ext cx="2276610" cy="460721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371"/>
    </mc:Choice>
    <mc:Fallback xmlns="">
      <p:transition advTm="4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60693" y="515734"/>
            <a:ext cx="2465408" cy="554114"/>
          </a:xfrm>
        </p:spPr>
        <p:txBody>
          <a:bodyPr>
            <a:normAutofit fontScale="90000"/>
          </a:bodyPr>
          <a:lstStyle/>
          <a:p>
            <a:r>
              <a:rPr lang="it-IT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LA SCUOLA</a:t>
            </a:r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" r="5065"/>
          <a:stretch>
            <a:fillRect/>
          </a:stretch>
        </p:blipFill>
        <p:spPr>
          <a:xfrm>
            <a:off x="1034437" y="515734"/>
            <a:ext cx="4601156" cy="3737152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205225" y="4544349"/>
            <a:ext cx="4471624" cy="2226586"/>
          </a:xfrm>
        </p:spPr>
        <p:txBody>
          <a:bodyPr>
            <a:normAutofit/>
          </a:bodyPr>
          <a:lstStyle/>
          <a:p>
            <a:r>
              <a:rPr lang="it-IT" sz="1400" b="1" dirty="0"/>
              <a:t>La scuola è situata in Via Val Rezzo, 5  </a:t>
            </a:r>
          </a:p>
          <a:p>
            <a:r>
              <a:rPr lang="it-IT" sz="1400" b="1" dirty="0"/>
              <a:t>22010 Corrido (CO)</a:t>
            </a:r>
          </a:p>
          <a:p>
            <a:r>
              <a:rPr lang="it-IT" sz="1400" b="1" dirty="0"/>
              <a:t>Telefono: +39 0344 72269</a:t>
            </a:r>
          </a:p>
          <a:p>
            <a:r>
              <a:rPr lang="it-IT" sz="1400" b="1" dirty="0"/>
              <a:t>e-Mail: infanziacorrido@comprensivoporlezza.edu.it</a:t>
            </a:r>
          </a:p>
          <a:p>
            <a:r>
              <a:rPr lang="it-IT" sz="1400" b="1" dirty="0"/>
              <a:t>Codice Meccanografico: COAA81507C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54ADC8E-A1C0-0D44-8E69-8D8C0967E3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049" y="1269882"/>
            <a:ext cx="3772726" cy="50303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6"/>
    </mc:Choice>
    <mc:Fallback xmlns="">
      <p:transition spd="slow" advTm="7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1502443" y="447553"/>
            <a:ext cx="3935688" cy="1139301"/>
          </a:xfrm>
        </p:spPr>
        <p:txBody>
          <a:bodyPr>
            <a:normAutofit fontScale="90000"/>
          </a:bodyPr>
          <a:lstStyle/>
          <a:p>
            <a:r>
              <a:rPr lang="it-IT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ALTRE ESPERIENZE</a:t>
            </a:r>
            <a:br>
              <a:rPr lang="it-IT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it-IT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NATALE</a:t>
            </a:r>
          </a:p>
        </p:txBody>
      </p:sp>
      <p:pic>
        <p:nvPicPr>
          <p:cNvPr id="16" name="Segnaposto contenuto 15">
            <a:extLst>
              <a:ext uri="{FF2B5EF4-FFF2-40B4-BE49-F238E27FC236}">
                <a16:creationId xmlns:a16="http://schemas.microsoft.com/office/drawing/2014/main" id="{649053FF-F9BF-4060-7794-A8F0FFFE0DD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783" y="1586854"/>
            <a:ext cx="4285007" cy="4689475"/>
          </a:xfr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A324DAA-2597-398E-9843-D278E3DDE8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921" y="522388"/>
            <a:ext cx="4326636" cy="581322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6"/>
    </mc:Choice>
    <mc:Fallback xmlns="">
      <p:transition spd="slow" advTm="4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43C90026-EC4B-63B3-96FC-3BB3AB91E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128" y="3235036"/>
            <a:ext cx="2992871" cy="296668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A815C92-C562-575B-F74E-678401E904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447" y="1041400"/>
            <a:ext cx="3676904" cy="47752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4C28BFFA-1A27-1514-74D2-8C2A2CF0DC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64" y="585196"/>
            <a:ext cx="3961506" cy="3837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149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0"/>
    </mc:Choice>
    <mc:Fallback xmlns="">
      <p:transition spd="slow" advTm="5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7589179-7887-8C7D-62A3-3F4CA3948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55" y="711200"/>
            <a:ext cx="2838450" cy="37846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E7A087E-0B18-4413-7027-D00DF2B09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076" y="3030793"/>
            <a:ext cx="3906684" cy="293001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A9E907D-4075-DC96-A9AF-1DA97884E9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830" y="945684"/>
            <a:ext cx="3218501" cy="429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6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32079" y="637511"/>
            <a:ext cx="4597536" cy="547396"/>
          </a:xfrm>
        </p:spPr>
        <p:txBody>
          <a:bodyPr>
            <a:normAutofit fontScale="90000"/>
          </a:bodyPr>
          <a:lstStyle/>
          <a:p>
            <a:r>
              <a:rPr lang="it-IT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Educazione religiosa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63E3AB71-0668-31FA-1D14-080362C72CF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27276" y="-1734793"/>
            <a:ext cx="6034375" cy="4688785"/>
          </a:xfrm>
        </p:spPr>
        <p:txBody>
          <a:bodyPr/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73331" y="1560840"/>
            <a:ext cx="5315033" cy="4659649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L’insegnamento della religione cattolica si colloca nel quadro delle finalità della scuola dell’infanzia e contribuisce alla formazione integrale dei bambini; in particolare, tende a promuovere la maturazione della loro identità, anche nella dimensione religiosa, valorizzando le loro esperienze personali e ambientali e orientandoli a cogliere i segni espressivi della religione cristiana cattolica, e di altre espressioni religiose, presenti nell’ambiente. Non si tratta di catechesi ma di una conoscenza di aspetti culturali e tradizionali del patrimonio storico.</a:t>
            </a:r>
          </a:p>
          <a:p>
            <a:r>
              <a:rPr lang="it-IT" dirty="0"/>
              <a:t>Le attività prevedono un incontro alla settimana di 1 ora e trenta minuti e sono tenute da un insegnante specializzato</a:t>
            </a:r>
          </a:p>
          <a:p>
            <a:endParaRPr lang="it-IT" dirty="0"/>
          </a:p>
          <a:p>
            <a:r>
              <a:rPr lang="it-IT" sz="1400" dirty="0"/>
              <a:t>N.B: La scelta di avvalersi o non dell’insegnamento della religione cattolica deve essere espressa sul modulo di iscrizione.</a:t>
            </a:r>
          </a:p>
          <a:p>
            <a:r>
              <a:rPr lang="it-IT" sz="1400" dirty="0"/>
              <a:t>Per i bambini che non si avvalgono dell’IRC sono previste attività alternative.</a:t>
            </a:r>
          </a:p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003D73E-25D3-8F28-46F4-BF92F2239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101" y="1758136"/>
            <a:ext cx="4654550" cy="334172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7"/>
    </mc:Choice>
    <mc:Fallback xmlns="">
      <p:transition spd="slow" advTm="6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855176"/>
          </a:xfrm>
        </p:spPr>
        <p:txBody>
          <a:bodyPr>
            <a:normAutofit/>
          </a:bodyPr>
          <a:lstStyle/>
          <a:p>
            <a:r>
              <a:rPr lang="it-IT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INFORMAZIONI UTILI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>
          <a:xfrm>
            <a:off x="913774" y="1331901"/>
            <a:ext cx="4873474" cy="679994"/>
          </a:xfrm>
        </p:spPr>
        <p:txBody>
          <a:bodyPr/>
          <a:lstStyle/>
          <a:p>
            <a:r>
              <a:rPr lang="it-IT" dirty="0"/>
              <a:t>SITO SCOLASTICO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sz="quarter" idx="13"/>
          </p:nvPr>
        </p:nvSpPr>
        <p:spPr>
          <a:xfrm>
            <a:off x="681221" y="2011895"/>
            <a:ext cx="5106027" cy="4305669"/>
          </a:xfrm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dirty="0"/>
              <a:t>SUL SITO DELL’ISTITUTO COMPRENSIVO DI PORLEZZA</a:t>
            </a:r>
          </a:p>
          <a:p>
            <a:pPr marL="0" indent="0" algn="ctr">
              <a:buNone/>
            </a:pPr>
            <a:r>
              <a:rPr lang="it-IT" sz="1800" u="sng" dirty="0">
                <a:solidFill>
                  <a:srgbClr val="0563C1"/>
                </a:solidFill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  <a:hlinkClick r:id="rId3"/>
              </a:rPr>
              <a:t>www.comprensivoporlezza.edu.it</a:t>
            </a:r>
            <a:endParaRPr lang="it-IT" sz="1800" u="sng" dirty="0">
              <a:solidFill>
                <a:srgbClr val="0563C1"/>
              </a:solidFill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it-IT" sz="18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rPr>
              <a:t>Potete trovare tutt</a:t>
            </a:r>
            <a:r>
              <a:rPr lang="it-IT" sz="1800" dirty="0"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rPr>
              <a:t>e le informazioni su: </a:t>
            </a:r>
          </a:p>
          <a:p>
            <a:pPr marL="0" indent="0" algn="ctr">
              <a:buNone/>
            </a:pPr>
            <a:r>
              <a:rPr lang="it-IT" sz="1800" dirty="0" err="1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rPr>
              <a:t>Ptof</a:t>
            </a:r>
            <a:endParaRPr lang="it-IT" sz="1800" dirty="0"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it-IT" sz="1800" dirty="0"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rPr>
              <a:t>Curricolo della scuola dell’infanzia</a:t>
            </a:r>
          </a:p>
          <a:p>
            <a:pPr marL="0" indent="0" algn="ctr">
              <a:buNone/>
            </a:pPr>
            <a:r>
              <a:rPr lang="it-IT" sz="18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rPr>
              <a:t>Regolamenti</a:t>
            </a:r>
          </a:p>
          <a:p>
            <a:pPr marL="0" indent="0" algn="ctr">
              <a:buNone/>
            </a:pPr>
            <a:r>
              <a:rPr lang="it-IT" sz="1800" dirty="0"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rPr>
              <a:t>Circolari</a:t>
            </a:r>
          </a:p>
          <a:p>
            <a:pPr marL="0" indent="0" algn="ctr">
              <a:buNone/>
            </a:pPr>
            <a:r>
              <a:rPr lang="it-IT" sz="18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rPr>
              <a:t>Comunicazioni alle famiglie</a:t>
            </a:r>
          </a:p>
          <a:p>
            <a:pPr marL="0" indent="0" algn="ctr">
              <a:buNone/>
            </a:pPr>
            <a:r>
              <a:rPr lang="it-IT" sz="1800" dirty="0"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rPr>
              <a:t>contatti</a:t>
            </a:r>
            <a:endParaRPr lang="it-IT" sz="1800" dirty="0"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3"/>
          </p:nvPr>
        </p:nvSpPr>
        <p:spPr>
          <a:xfrm>
            <a:off x="7310196" y="582895"/>
            <a:ext cx="4881804" cy="679994"/>
          </a:xfrm>
        </p:spPr>
        <p:txBody>
          <a:bodyPr/>
          <a:lstStyle/>
          <a:p>
            <a:r>
              <a:rPr lang="it-IT" dirty="0"/>
              <a:t>Per le iscrizioni</a:t>
            </a:r>
          </a:p>
        </p:txBody>
      </p:sp>
      <p:sp>
        <p:nvSpPr>
          <p:cNvPr id="8" name="Segnaposto contenuto 7"/>
          <p:cNvSpPr>
            <a:spLocks noGrp="1"/>
          </p:cNvSpPr>
          <p:nvPr>
            <p:ph sz="quarter" idx="14"/>
          </p:nvPr>
        </p:nvSpPr>
        <p:spPr>
          <a:xfrm>
            <a:off x="6172825" y="1509317"/>
            <a:ext cx="5105401" cy="4901757"/>
          </a:xfrm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it-IT" sz="2100" dirty="0"/>
              <a:t>Accedere alla home page del sito dell’istituto comprensivo</a:t>
            </a:r>
          </a:p>
          <a:p>
            <a:r>
              <a:rPr lang="it-IT" sz="2100" dirty="0"/>
              <a:t>Nella sezione «comunicazioni» troverete il modulo da stampare e compilare</a:t>
            </a:r>
          </a:p>
          <a:p>
            <a:pPr>
              <a:lnSpc>
                <a:spcPct val="110000"/>
              </a:lnSpc>
            </a:pPr>
            <a:r>
              <a:rPr lang="it-IT" sz="2100" dirty="0"/>
              <a:t>Il modulo con i documenti allegati va consegnato in segreteria dell’istituto in via per Osteno, 7 – Porlezza</a:t>
            </a:r>
          </a:p>
          <a:p>
            <a:r>
              <a:rPr lang="it-IT" sz="2100" dirty="0"/>
              <a:t>PER INFO CONTATTI Segreteria: </a:t>
            </a:r>
          </a:p>
          <a:p>
            <a:pPr lvl="1"/>
            <a:r>
              <a:rPr lang="it-IT" sz="1900" dirty="0"/>
              <a:t>mail </a:t>
            </a:r>
            <a:r>
              <a:rPr lang="it-IT" sz="1900" dirty="0">
                <a:hlinkClick r:id="rId4"/>
              </a:rPr>
              <a:t>coic815009@istruzione.it</a:t>
            </a:r>
            <a:endParaRPr lang="it-IT" sz="1900" dirty="0"/>
          </a:p>
          <a:p>
            <a:pPr lvl="1"/>
            <a:r>
              <a:rPr lang="it-IT" sz="1900" dirty="0"/>
              <a:t>Telefono dalle 10.30 alle 14.30 0344/61198</a:t>
            </a:r>
          </a:p>
          <a:p>
            <a:pPr lvl="1"/>
            <a:endParaRPr lang="it-IT" sz="1900" dirty="0"/>
          </a:p>
          <a:p>
            <a:endParaRPr lang="it-IT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59"/>
    </mc:Choice>
    <mc:Fallback xmlns="">
      <p:transition spd="slow" advTm="15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 animBg="1"/>
      <p:bldP spid="8" grpId="0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553" y="625003"/>
            <a:ext cx="9188894" cy="560799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31156" y="2482829"/>
            <a:ext cx="10364451" cy="1596177"/>
          </a:xfrm>
        </p:spPr>
        <p:txBody>
          <a:bodyPr>
            <a:normAutofit/>
          </a:bodyPr>
          <a:lstStyle/>
          <a:p>
            <a:r>
              <a:rPr lang="it-IT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GRAZIE PER L’ATTENZIONE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5"/>
    </mc:Choice>
    <mc:Fallback xmlns="">
      <p:transition spd="slow" advTm="4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8182" y="596096"/>
            <a:ext cx="3252157" cy="1139718"/>
          </a:xfrm>
        </p:spPr>
        <p:txBody>
          <a:bodyPr>
            <a:normAutofit fontScale="90000"/>
          </a:bodyPr>
          <a:lstStyle/>
          <a:p>
            <a:r>
              <a:rPr lang="it-IT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LA STRUTTURA</a:t>
            </a:r>
            <a:endParaRPr lang="it-IT" dirty="0"/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79FB673E-323E-B874-B12F-232565679C2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165" y="609951"/>
            <a:ext cx="3897336" cy="5818559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79675" y="2202184"/>
            <a:ext cx="4514128" cy="4059720"/>
          </a:xfrm>
        </p:spPr>
        <p:txBody>
          <a:bodyPr>
            <a:normAutofit fontScale="40000" lnSpcReduction="20000"/>
          </a:bodyPr>
          <a:lstStyle/>
          <a:p>
            <a:r>
              <a:rPr lang="it-IT" sz="5800" b="1" dirty="0"/>
              <a:t>La scuola si articola su un piano:</a:t>
            </a:r>
          </a:p>
          <a:p>
            <a:r>
              <a:rPr lang="it-IT" sz="5800" b="1" dirty="0"/>
              <a:t>l’entrata con lo spogliatoio</a:t>
            </a:r>
          </a:p>
          <a:p>
            <a:r>
              <a:rPr lang="it-IT" sz="5800" b="1" dirty="0"/>
              <a:t>la mensa</a:t>
            </a:r>
          </a:p>
          <a:p>
            <a:r>
              <a:rPr lang="it-IT" sz="5800" b="1" dirty="0"/>
              <a:t>due aule</a:t>
            </a:r>
          </a:p>
          <a:p>
            <a:r>
              <a:rPr lang="it-IT" sz="5800" b="1" dirty="0"/>
              <a:t>atelier</a:t>
            </a:r>
          </a:p>
          <a:p>
            <a:r>
              <a:rPr lang="it-IT" sz="5800" b="1" dirty="0"/>
              <a:t>bagni</a:t>
            </a:r>
          </a:p>
          <a:p>
            <a:r>
              <a:rPr lang="it-IT" sz="5800" b="1" dirty="0"/>
              <a:t>salone</a:t>
            </a:r>
          </a:p>
          <a:p>
            <a:r>
              <a:rPr lang="it-IT" sz="5800" b="1" dirty="0"/>
              <a:t>giardino</a:t>
            </a:r>
          </a:p>
          <a:p>
            <a:r>
              <a:rPr lang="it-IT" sz="5800" b="1" dirty="0"/>
              <a:t>palestra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24"/>
    </mc:Choice>
    <mc:Fallback xmlns="">
      <p:transition spd="slow" advTm="10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3603171" cy="1371600"/>
          </a:xfrm>
        </p:spPr>
        <p:txBody>
          <a:bodyPr/>
          <a:lstStyle/>
          <a:p>
            <a:r>
              <a:rPr lang="it-IT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LA MENSA</a:t>
            </a:r>
            <a:endParaRPr lang="it-IT" dirty="0"/>
          </a:p>
        </p:txBody>
      </p:sp>
      <p:pic>
        <p:nvPicPr>
          <p:cNvPr id="5" name="Picture 939">
            <a:extLst>
              <a:ext uri="{FF2B5EF4-FFF2-40B4-BE49-F238E27FC236}">
                <a16:creationId xmlns:a16="http://schemas.microsoft.com/office/drawing/2014/main" id="{739330DA-19EF-A38C-F8DF-385B19C8370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391964" y="1154222"/>
            <a:ext cx="6562090" cy="49206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2"/>
    </mc:Choice>
    <mc:Fallback xmlns="">
      <p:transition spd="slow" advTm="3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2314937" y="471578"/>
            <a:ext cx="2025569" cy="877795"/>
          </a:xfrm>
        </p:spPr>
        <p:txBody>
          <a:bodyPr>
            <a:normAutofit fontScale="90000"/>
          </a:bodyPr>
          <a:lstStyle/>
          <a:p>
            <a:br>
              <a:rPr lang="it-IT" dirty="0"/>
            </a:br>
            <a:endParaRPr lang="it-IT" sz="2800" dirty="0"/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E0552749-4E4B-E140-B5A4-5E9EC5979C1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225" y="677400"/>
            <a:ext cx="5430632" cy="4072974"/>
          </a:xfrm>
        </p:spPr>
      </p:pic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BA991EBE-7779-1C4B-94E5-AECEBCA7A00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43" y="2253343"/>
            <a:ext cx="5759351" cy="4319514"/>
          </a:xfr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95E4653A-4C6D-8634-97EF-761761407870}"/>
              </a:ext>
            </a:extLst>
          </p:cNvPr>
          <p:cNvSpPr/>
          <p:nvPr/>
        </p:nvSpPr>
        <p:spPr>
          <a:xfrm>
            <a:off x="7100504" y="5129528"/>
            <a:ext cx="34852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Sezione A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D0478403-3B49-0590-0722-68F4C843A12F}"/>
              </a:ext>
            </a:extLst>
          </p:cNvPr>
          <p:cNvSpPr/>
          <p:nvPr/>
        </p:nvSpPr>
        <p:spPr>
          <a:xfrm>
            <a:off x="1859627" y="677400"/>
            <a:ext cx="26241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 AULE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8"/>
    </mc:Choice>
    <mc:Fallback xmlns="">
      <p:transition spd="slow" advTm="10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254C24DF-583F-798C-F2EF-C412660348A4}"/>
              </a:ext>
            </a:extLst>
          </p:cNvPr>
          <p:cNvSpPr/>
          <p:nvPr/>
        </p:nvSpPr>
        <p:spPr>
          <a:xfrm>
            <a:off x="976550" y="642342"/>
            <a:ext cx="33746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Sezione B</a:t>
            </a:r>
            <a:endParaRPr lang="it-IT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076A4EB-8727-5655-D3FC-B3F246E35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875" y="1121918"/>
            <a:ext cx="5722816" cy="380567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D8ED332-AB91-0772-1EE5-BBBF86203A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09" y="2173432"/>
            <a:ext cx="4874491" cy="365586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9487">
        <p159:morph option="byObject"/>
      </p:transition>
    </mc:Choice>
    <mc:Fallback xmlns="">
      <p:transition spd="slow" advTm="94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880EDC52-BD5E-8F5A-44B4-FE01DC1F30E1}"/>
              </a:ext>
            </a:extLst>
          </p:cNvPr>
          <p:cNvSpPr/>
          <p:nvPr/>
        </p:nvSpPr>
        <p:spPr>
          <a:xfrm>
            <a:off x="1271761" y="661457"/>
            <a:ext cx="33073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IL SALONE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D1D70C5-920C-CED9-3097-6DE555748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635" y="747539"/>
            <a:ext cx="2499241" cy="555386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4E3B30D-64CD-98E1-39B4-329D709E25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71" y="1670356"/>
            <a:ext cx="6034916" cy="45261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6085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710">
        <p159:morph option="byObject"/>
      </p:transition>
    </mc:Choice>
    <mc:Fallback xmlns="">
      <p:transition spd="slow" advTm="67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4B12269-D78F-DBB8-B116-7628FB035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75" y="2074070"/>
            <a:ext cx="5241431" cy="276065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6E08449-43E2-D1CB-CACA-BC3261504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38199"/>
            <a:ext cx="5603025" cy="51816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104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7"/>
    </mc:Choice>
    <mc:Fallback xmlns="">
      <p:transition spd="slow" advTm="5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1|0.9|1|1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0.7|0.8|0.7|0.7|0.7|0.7|0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|0.7|0.9|0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|0.7|0.9|0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4|1.3|2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8|0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5|1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|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8|0.9|0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2|1.2|1.5|1.4|1.1|1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9|0.9|0.6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|0.9|0.9|0.8|0.7|1|0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|0.9|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7|0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0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|1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2|0.9|1|0.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0.9|0.7|0.9|0.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1|0.8|0.8|0.9|0.7|0.8|0.9|0.9|0.8|0.9|0.8|0.8|0.8|0.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0.8|0.6|0.7|0.8|0.7|0.7|0.8|0.7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2|1.1|2.5|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2.5|2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3|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7"/>
</p:tagLst>
</file>

<file path=ppt/theme/theme1.xml><?xml version="1.0" encoding="utf-8"?>
<a:theme xmlns:a="http://schemas.openxmlformats.org/drawingml/2006/main" name="Sfaccettatura">
  <a:themeElements>
    <a:clrScheme name="Sfaccettatur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26EA10F4BA5FB4ABFCF9701AAF7D064" ma:contentTypeVersion="6" ma:contentTypeDescription="Creare un nuovo documento." ma:contentTypeScope="" ma:versionID="a18f0a842b64d0f9789b9f87a2695ca9">
  <xsd:schema xmlns:xsd="http://www.w3.org/2001/XMLSchema" xmlns:xs="http://www.w3.org/2001/XMLSchema" xmlns:p="http://schemas.microsoft.com/office/2006/metadata/properties" xmlns:ns2="12d46144-6a97-467c-a1cb-8c3dfb4041ae" targetNamespace="http://schemas.microsoft.com/office/2006/metadata/properties" ma:root="true" ma:fieldsID="2283333fedb10ea192292ed3398b844f" ns2:_="">
    <xsd:import namespace="12d46144-6a97-467c-a1cb-8c3dfb4041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d46144-6a97-467c-a1cb-8c3dfb4041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7547279-ECAE-43CD-8641-F3CF798EC4C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0E69784-EED4-4162-9043-EAEB3EFF70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2d46144-6a97-467c-a1cb-8c3dfb4041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BFF9646-B58D-4E90-959A-5DBD05C3837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{5331A3BB-212E-234B-9DA5-AE03A014E1A1}tf10001060</Template>
  <TotalTime>629</TotalTime>
  <Words>1000</Words>
  <Application>Microsoft Macintosh PowerPoint</Application>
  <PresentationFormat>Widescreen</PresentationFormat>
  <Paragraphs>105</Paragraphs>
  <Slides>35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40" baseType="lpstr">
      <vt:lpstr>Arial</vt:lpstr>
      <vt:lpstr>Calibri</vt:lpstr>
      <vt:lpstr>Trebuchet MS</vt:lpstr>
      <vt:lpstr>Wingdings 3</vt:lpstr>
      <vt:lpstr>Sfaccettatura</vt:lpstr>
      <vt:lpstr> ISTITUTO COMPRENSIVO PORLEZZA OPEN DAY  SCUOLA DELL’INFANZIA DI CORRIDO</vt:lpstr>
      <vt:lpstr>CI PRESENTIAMO</vt:lpstr>
      <vt:lpstr>LA SCUOLA</vt:lpstr>
      <vt:lpstr>LA STRUTTURA</vt:lpstr>
      <vt:lpstr>LA MENSA</vt:lpstr>
      <vt:lpstr> </vt:lpstr>
      <vt:lpstr>Presentazione standard di PowerPoint</vt:lpstr>
      <vt:lpstr>Presentazione standard di PowerPoint</vt:lpstr>
      <vt:lpstr>Presentazione standard di PowerPoint</vt:lpstr>
      <vt:lpstr> GLI AMBIENTI ESTERNI IL GIARDINO</vt:lpstr>
      <vt:lpstr>IL FUNZIONAMENTO ORARIO</vt:lpstr>
      <vt:lpstr>OFFERTA FORMATIVA</vt:lpstr>
      <vt:lpstr>OFFERTA FORMATIVA</vt:lpstr>
      <vt:lpstr>Presentazione standard di PowerPoint</vt:lpstr>
      <vt:lpstr>Presentazione standard di PowerPoint</vt:lpstr>
      <vt:lpstr>Presentazione standard di PowerPoint</vt:lpstr>
      <vt:lpstr>OFFERTA FORMATIVA</vt:lpstr>
      <vt:lpstr>USCITE SUL TERRITORIO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SFONDO INTEGRATORE</vt:lpstr>
      <vt:lpstr>Presentazione standard di PowerPoint</vt:lpstr>
      <vt:lpstr>Presentazione standard di PowerPoint</vt:lpstr>
      <vt:lpstr>Presentazione standard di PowerPoint</vt:lpstr>
      <vt:lpstr>ALTRE ESPERIENZE… </vt:lpstr>
      <vt:lpstr>Presentazione standard di PowerPoint</vt:lpstr>
      <vt:lpstr>ALTRE ESPERIENZE NATALE</vt:lpstr>
      <vt:lpstr>Presentazione standard di PowerPoint</vt:lpstr>
      <vt:lpstr>Presentazione standard di PowerPoint</vt:lpstr>
      <vt:lpstr>Educazione religiosa</vt:lpstr>
      <vt:lpstr>INFORMAZIONI UTILI</vt:lpstr>
      <vt:lpstr>GRAZIE PER L’ATTENZIONE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 DAY  SCUOLA DELL’INFANZIA DI PIANO</dc:title>
  <dc:creator>Marmori Oriella - Docente Ic Porlezza</dc:creator>
  <cp:lastModifiedBy>Infanzia Corrido - Scuola Ic Porlezza</cp:lastModifiedBy>
  <cp:revision>223</cp:revision>
  <dcterms:created xsi:type="dcterms:W3CDTF">2020-12-28T16:06:00Z</dcterms:created>
  <dcterms:modified xsi:type="dcterms:W3CDTF">2025-01-07T15:09:19Z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127B8DF8986D4471921377A1F3D6DCAA</vt:lpwstr>
  </property>
  <property fmtid="{D5CDD505-2E9C-101B-9397-08002B2CF9AE}" pid="3" name="KSOProductBuildVer">
    <vt:lpwstr>1033-11.2.0.10382</vt:lpwstr>
  </property>
  <property fmtid="{D5CDD505-2E9C-101B-9397-08002B2CF9AE}" pid="4" name="ContentTypeId">
    <vt:lpwstr>0x010100726EA10F4BA5FB4ABFCF9701AAF7D064</vt:lpwstr>
  </property>
</Properties>
</file>